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0" roundtripDataSignature="AMtx7mgrPMVEh8o2Z6a82LDaAYhNmZ0u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9.jpg"/><Relationship Id="rId5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3.jpg"/><Relationship Id="rId5" Type="http://schemas.openxmlformats.org/officeDocument/2006/relationships/image" Target="../media/image20.jpg"/><Relationship Id="rId6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25.jpg"/><Relationship Id="rId5" Type="http://schemas.openxmlformats.org/officeDocument/2006/relationships/image" Target="../media/image24.jpg"/><Relationship Id="rId6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1.jpg"/><Relationship Id="rId6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penizeproprahu.cz/wp-content/uploads/2016/08/logolink-OP-PPR.jp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2571744"/>
            <a:ext cx="8715404" cy="139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ristýna\Documents\ZŠ CHODOV\Stáž - Malaga 6. 6. - 9. 6. 2022\COLEGIO DE EDUCACIÓN PRIMARIA SAN JOSÉ DE CALASANZ (úterý)\fotografie školy\IMG-20220610-WA0014.jpg" id="142" name="Google Shape;14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472" y="214290"/>
            <a:ext cx="3643338" cy="6488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DE EDUCACIÓN PRIMARIA SAN JOSÉ DE CALASANZ (úterý)\fotografie školy\IMG-20220610-WA0016.jpg" id="143" name="Google Shape;14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9190" y="214290"/>
            <a:ext cx="3643338" cy="6488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ristýna\Documents\ZŠ CHODOV\Stáž - Malaga 6. 6. - 9. 6. 2022\COLEGIO DE EDUCACIÓN PRIMARIA SAN JOSÉ DE CALASANZ (úterý)\fotografie školy\IMG-20220610-WA0018.jpg" id="148" name="Google Shape;14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214290"/>
            <a:ext cx="5572164" cy="3128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DE EDUCACIÓN PRIMARIA SAN JOSÉ DE CALASANZ (úterý)\fotografie školy\IMG-20220610-WA0028.jpg" id="149" name="Google Shape;14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282" y="3500438"/>
            <a:ext cx="5643602" cy="3169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DE EDUCACIÓN PRIMARIA SAN JOSÉ DE CALASANZ (úterý)\fotografie školy\IMG-20220610-WA0025.jpg" id="150" name="Google Shape;15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0760" y="285728"/>
            <a:ext cx="2833229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ristýna\Documents\ZŠ CHODOV\Stáž - Malaga 6. 6. - 9. 6. 2022\COLEGIO DE EDUCACIÓN PRIMARIA SAN JOSÉ DE CALASANZ (úterý)\fotografie školy\IMG-20220610-WA0013.jpg" id="155" name="Google Shape;15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214290"/>
            <a:ext cx="5597757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DE EDUCACIÓN PRIMARIA SAN JOSÉ DE CALASANZ (úterý)\fotografie školy\IMG-20220610-WA0021.jpg" id="156" name="Google Shape;15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282" y="3509228"/>
            <a:ext cx="5643602" cy="3169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DE EDUCACIÓN PRIMARIA SAN JOSÉ DE CALASANZ (úterý)\fotografie školy\IMG-20220610-WA0019.jpg" id="157" name="Google Shape;157;p12"/>
          <p:cNvPicPr preferRelativeResize="0"/>
          <p:nvPr/>
        </p:nvPicPr>
        <p:blipFill rotWithShape="1">
          <a:blip r:embed="rId6">
            <a:alphaModFix/>
          </a:blip>
          <a:srcRect b="0" l="12500" r="0" t="0"/>
          <a:stretch/>
        </p:blipFill>
        <p:spPr>
          <a:xfrm>
            <a:off x="6072197" y="214290"/>
            <a:ext cx="2857521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sz="3600" u="sng"/>
              <a:t>VYUŽITÍ V NAŠÍ PRAXI</a:t>
            </a:r>
            <a:endParaRPr sz="3600" u="sng"/>
          </a:p>
        </p:txBody>
      </p:sp>
      <p:sp>
        <p:nvSpPr>
          <p:cNvPr id="163" name="Google Shape;16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projekt  - “Poznej zemi svých spolužáků” - každá třída s žáky omj vypracuje základní informace o jejich zemi (vlajka, národní jídlo,...); na stěnu v chodbě, atriu se umístí mapa světa a dané projekty se rozmístí okolo. Do každé země se umístí špendlík s vlajkou dané země pro lepší představivost ostatních žáků.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penizeproprahu.cz/wp-content/uploads/2016/08/logolink-OP-PPR.jpg" id="168" name="Google Shape;1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2571744"/>
            <a:ext cx="8715404" cy="139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ctrTitle"/>
          </p:nvPr>
        </p:nvSpPr>
        <p:spPr>
          <a:xfrm>
            <a:off x="500034" y="214290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 u="sng">
                <a:latin typeface="Arial"/>
                <a:ea typeface="Arial"/>
                <a:cs typeface="Arial"/>
                <a:sym typeface="Arial"/>
              </a:rPr>
              <a:t>Stáž – základní školy v Málaze</a:t>
            </a:r>
            <a:endParaRPr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>
            <p:ph idx="1" type="subTitle"/>
          </p:nvPr>
        </p:nvSpPr>
        <p:spPr>
          <a:xfrm>
            <a:off x="142844" y="1428736"/>
            <a:ext cx="8786874" cy="2543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u="sng">
                <a:solidFill>
                  <a:schemeClr val="dk1"/>
                </a:solidFill>
              </a:rPr>
              <a:t>Místo:</a:t>
            </a:r>
            <a:r>
              <a:rPr lang="cs-CZ">
                <a:solidFill>
                  <a:schemeClr val="dk1"/>
                </a:solidFill>
              </a:rPr>
              <a:t> Málaga (Španělsko)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u="sng">
                <a:solidFill>
                  <a:schemeClr val="dk1"/>
                </a:solidFill>
              </a:rPr>
              <a:t>Termín:</a:t>
            </a:r>
            <a:r>
              <a:rPr lang="cs-CZ">
                <a:solidFill>
                  <a:schemeClr val="dk1"/>
                </a:solidFill>
              </a:rPr>
              <a:t> 6. 6. – 9. 6. 2022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u="sng">
                <a:solidFill>
                  <a:schemeClr val="dk1"/>
                </a:solidFill>
              </a:rPr>
              <a:t>Účastníci:</a:t>
            </a:r>
            <a:r>
              <a:rPr lang="cs-CZ">
                <a:solidFill>
                  <a:schemeClr val="dk1"/>
                </a:solidFill>
              </a:rPr>
              <a:t> Mgr. Lenka Felgrová, Mgr. Kristýna Landíková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C:\Users\Kristýna\Documents\ZŠ CHODOV\Stáž - Malaga 6. 6. - 9. 6. 2022\COLEGIO DE EDUCACIÓN PRIMARIA SAN JOSÉ DE CALASANZ (úterý)\fotografie školy\IMG-20220610-WA0002.jpg"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5074" y="3643314"/>
            <a:ext cx="1714512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9875" y="3643325"/>
            <a:ext cx="1916325" cy="27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sz="3600" u="sng"/>
              <a:t>CHARAKTERISTIKA ŠPANĚLSKÉHO ŠKOLSTVÍ</a:t>
            </a:r>
            <a:endParaRPr sz="3600" u="sng"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457200" y="1357298"/>
            <a:ext cx="8229600" cy="514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417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0"/>
              <a:buChar char="•"/>
            </a:pPr>
            <a:r>
              <a:rPr lang="cs-CZ" sz="2060"/>
              <a:t>Primární školství (1. stupeň) – od 6 do 12 let (6 ročníků)</a:t>
            </a:r>
            <a:endParaRPr sz="2680"/>
          </a:p>
          <a:p>
            <a:pPr indent="-34417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60"/>
              <a:buChar char="•"/>
            </a:pPr>
            <a:r>
              <a:rPr lang="cs-CZ" sz="2060"/>
              <a:t>Výuka: každý den od 9:00  do 14:00, oběd a pauza 14:00 – 16:00, 16:00 – 18:00 zájmové kroužky</a:t>
            </a:r>
            <a:endParaRPr sz="2680"/>
          </a:p>
          <a:p>
            <a:pPr indent="-34417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60"/>
              <a:buChar char="•"/>
            </a:pPr>
            <a:r>
              <a:rPr lang="cs-CZ" sz="2060"/>
              <a:t>Primární školy bezplatné (ve většině případech)</a:t>
            </a:r>
            <a:endParaRPr sz="2680"/>
          </a:p>
          <a:p>
            <a:pPr indent="-34417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60"/>
              <a:buChar char="•"/>
            </a:pPr>
            <a:r>
              <a:rPr lang="cs-CZ" sz="2060"/>
              <a:t>Anglický jazyk se vyučuje od mateřské školy</a:t>
            </a:r>
            <a:endParaRPr sz="2680"/>
          </a:p>
          <a:p>
            <a:pPr indent="-34417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60"/>
              <a:buChar char="•"/>
            </a:pPr>
            <a:r>
              <a:rPr lang="cs-CZ" sz="2060"/>
              <a:t>Francouzský jazyk v 5. a 6. ročníku</a:t>
            </a:r>
            <a:endParaRPr sz="2680"/>
          </a:p>
          <a:p>
            <a:pPr indent="-34417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60"/>
              <a:buChar char="•"/>
            </a:pPr>
            <a:r>
              <a:rPr lang="cs-CZ" sz="2060"/>
              <a:t>Vstupní a závěrečné zkoušky – na začátku školního roku nejdůležitější zkouška z celého roku</a:t>
            </a:r>
            <a:endParaRPr sz="2680"/>
          </a:p>
          <a:p>
            <a:pPr indent="-34417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60"/>
              <a:buChar char="•"/>
            </a:pPr>
            <a:r>
              <a:rPr lang="cs-CZ" sz="2060"/>
              <a:t>Z každé zkoušky musí získat alespoň 5 bodů (z maximálního počtu 10 bodů)</a:t>
            </a:r>
            <a:endParaRPr sz="2680"/>
          </a:p>
          <a:p>
            <a:pPr indent="-34417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60"/>
              <a:buChar char="•"/>
            </a:pPr>
            <a:r>
              <a:rPr lang="cs-CZ" sz="2060"/>
              <a:t>Certifikát se známkami (vysvědčení) poprvé na konci 6. ročníku</a:t>
            </a:r>
            <a:endParaRPr sz="2680"/>
          </a:p>
          <a:p>
            <a:pPr indent="-34417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60"/>
              <a:buChar char="•"/>
            </a:pPr>
            <a:r>
              <a:rPr lang="cs-CZ" sz="2060"/>
              <a:t>Učitelé získávají místo pomocí umístěnek – musí na dané škole učit alespoň 2 roky a nesmí po tuto dobu školu změnit, následně mohou požádat o změnu</a:t>
            </a:r>
            <a:endParaRPr sz="2680"/>
          </a:p>
          <a:p>
            <a:pPr indent="-34417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60"/>
              <a:buChar char="•"/>
            </a:pPr>
            <a:r>
              <a:rPr lang="cs-CZ" sz="2060"/>
              <a:t>Pokud studenti neudělají zkoušky, mohou se stát zastupujícími učiteli, přičemž sbírají body, za jejichž dostatečný počet se mohou stát učitelem</a:t>
            </a:r>
            <a:endParaRPr sz="2680"/>
          </a:p>
          <a:p>
            <a:pPr indent="-344170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60"/>
              <a:buChar char="•"/>
            </a:pPr>
            <a:r>
              <a:rPr lang="cs-CZ" sz="2060"/>
              <a:t>Soukromé školy – své zaměstnance si vybírají, možnost koupit si své místo</a:t>
            </a:r>
            <a:endParaRPr sz="2680"/>
          </a:p>
          <a:p>
            <a:pPr indent="-213359" lvl="0" marL="34290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206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sz="3600" u="sng"/>
              <a:t>ZŠ COLEGIO PÚBLICO DE EDUCACIÓN INFANTIL Y PRIMARIA RAMÓN SIMONET</a:t>
            </a:r>
            <a:endParaRPr sz="3600" u="sng"/>
          </a:p>
        </p:txBody>
      </p: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1748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Char char="•"/>
            </a:pPr>
            <a:r>
              <a:rPr lang="cs-CZ" sz="2079"/>
              <a:t>63 žáků s odlišným mateřským jazykem, pocházející převážně z Venezuely, Argentiny a Číny</a:t>
            </a:r>
            <a:endParaRPr sz="2079"/>
          </a:p>
          <a:p>
            <a:pPr indent="-214185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73"/>
              <a:buChar char="•"/>
            </a:pPr>
            <a:r>
              <a:rPr lang="cs-CZ" sz="2079"/>
              <a:t>příchod žáka do třídy - cca 14 dní jsou žáci ve skupině s terapeutem, který systémem malých cílů s nimi trénuje základy řeči a logopedie, poté se žáci zapojují do kmenové třídy - ve škole působí jeden speciální terapeut</a:t>
            </a:r>
            <a:endParaRPr sz="2079"/>
          </a:p>
          <a:p>
            <a:pPr indent="-214185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73"/>
              <a:buChar char="•"/>
            </a:pPr>
            <a:r>
              <a:rPr lang="cs-CZ" sz="2079"/>
              <a:t>asistenti pedagoga si berou žáky omj z různých tříd a pracují s nimi ve skupině, zejména se soustředí na logopedii - ve škole působí dva asistenti pedagoga</a:t>
            </a:r>
            <a:endParaRPr sz="2079"/>
          </a:p>
          <a:p>
            <a:pPr indent="-214185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73"/>
              <a:buChar char="•"/>
            </a:pPr>
            <a:r>
              <a:rPr lang="cs-CZ" sz="2079"/>
              <a:t>pro žáky s omj existuje nabídka jazykových kroužků, na osvojení jazyka se </a:t>
            </a:r>
            <a:r>
              <a:rPr lang="cs-CZ" sz="2079"/>
              <a:t>netlačí</a:t>
            </a:r>
            <a:r>
              <a:rPr lang="cs-CZ" sz="2079"/>
              <a:t>, akcentuje se přirozený průběh a začlenění do kolektivu, tato metoda je velmi efektivní pro žáky z východního bloku ( žák z Ukrajiny přišel do školy v listopadu 2021 a v únoru 2022 byl schopen komunikovat se spolužáky)</a:t>
            </a:r>
            <a:endParaRPr sz="2079"/>
          </a:p>
          <a:p>
            <a:pPr indent="-271748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80"/>
              <a:buChar char="•"/>
            </a:pPr>
            <a:r>
              <a:rPr lang="cs-CZ" sz="2079"/>
              <a:t>tři formy kooperace: 1. tutor třídního učitele (zástupce z řad rodičů), 2. kolegium rodičů (AMPA) - má na starosti aktivity pro děti a rodiče v odpoledních hodinách, 3. školská rada</a:t>
            </a:r>
            <a:endParaRPr sz="2079"/>
          </a:p>
          <a:p>
            <a:pPr indent="-271748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80"/>
              <a:buChar char="•"/>
            </a:pPr>
            <a:r>
              <a:rPr lang="cs-CZ" sz="2079"/>
              <a:t>systém doučování pro žáky, které ve školním roce nedosáhnou hranice hodnocení na škále 5-10</a:t>
            </a:r>
            <a:endParaRPr sz="2079"/>
          </a:p>
          <a:p>
            <a:pPr indent="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12"/>
              <a:buNone/>
            </a:pPr>
            <a:r>
              <a:t/>
            </a:r>
            <a:endParaRPr sz="2172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ristýna\Documents\ZŠ CHODOV\Stáž - Malaga 6. 6. - 9. 6. 2022\Colegio Público de Educación Infantil y Primaria Ramón  Simonet (pondělí)\fotografie školy\IMG-20220610-WA0057.jpg" id="109" name="Google Shape;109;p5"/>
          <p:cNvPicPr preferRelativeResize="0"/>
          <p:nvPr/>
        </p:nvPicPr>
        <p:blipFill rotWithShape="1">
          <a:blip r:embed="rId4">
            <a:alphaModFix/>
          </a:blip>
          <a:srcRect b="0" l="0" r="12120" t="0"/>
          <a:stretch/>
        </p:blipFill>
        <p:spPr>
          <a:xfrm>
            <a:off x="214282" y="285728"/>
            <a:ext cx="4143404" cy="6286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Público de Educación Infantil y Primaria Ramón  Simonet (pondělí)\fotografie školy\IMG-20220610-WA0052.jpg" id="110" name="Google Shape;110;p5"/>
          <p:cNvPicPr preferRelativeResize="0"/>
          <p:nvPr/>
        </p:nvPicPr>
        <p:blipFill rotWithShape="1">
          <a:blip r:embed="rId5">
            <a:alphaModFix/>
          </a:blip>
          <a:srcRect b="0" l="0" r="9090" t="0"/>
          <a:stretch/>
        </p:blipFill>
        <p:spPr>
          <a:xfrm>
            <a:off x="4572000" y="285728"/>
            <a:ext cx="4286280" cy="62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ristýna\Documents\ZŠ CHODOV\Stáž - Malaga 6. 6. - 9. 6. 2022\Colegio Público de Educación Infantil y Primaria Ramón  Simonet (pondělí)\fotografie školy\IMG-20220610-WA0040.jpg"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0" r="0" t="16410"/>
          <a:stretch/>
        </p:blipFill>
        <p:spPr>
          <a:xfrm>
            <a:off x="285720" y="214290"/>
            <a:ext cx="4643470" cy="2911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Público de Educación Infantil y Primaria Ramón  Simonet (pondělí)\fotografie školy\IMG-20220610-WA0079.jpg" id="116" name="Google Shape;1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504" y="214290"/>
            <a:ext cx="3704522" cy="6382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Público de Educación Infantil y Primaria Ramón  Simonet (pondělí)\fotografie školy\IMG-20220610-WA0042.jpg" id="117" name="Google Shape;117;p6"/>
          <p:cNvPicPr preferRelativeResize="0"/>
          <p:nvPr/>
        </p:nvPicPr>
        <p:blipFill rotWithShape="1">
          <a:blip r:embed="rId6">
            <a:alphaModFix/>
          </a:blip>
          <a:srcRect b="10436" l="0" r="0" t="36385"/>
          <a:stretch/>
        </p:blipFill>
        <p:spPr>
          <a:xfrm>
            <a:off x="285720" y="3286124"/>
            <a:ext cx="4643470" cy="329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ristýna\Documents\ZŠ CHODOV\Stáž - Malaga 6. 6. - 9. 6. 2022\Colegio Público de Educación Infantil y Primaria Ramón  Simonet (pondělí)\fotografie školy\IMG-20220610-WA0061.jpg" id="122" name="Google Shape;12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285728"/>
            <a:ext cx="4961650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Público de Educación Infantil y Primaria Ramón  Simonet (pondělí)\fotografie školy\IMG-20220610-WA0078.jpg" id="123" name="Google Shape;12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9256" y="357166"/>
            <a:ext cx="3490208" cy="6215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Público de Educación Infantil y Primaria Ramón  Simonet (pondělí)\fotografie školy\IMG-20220610-WA0060.jpg" id="124" name="Google Shape;12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20" y="3643314"/>
            <a:ext cx="4961649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sz="3600" u="sng"/>
              <a:t>ZŠ COLEGIO DE EDUCACIÓN PRIMARIA SAN JOSÉ DE CALASANZ</a:t>
            </a:r>
            <a:endParaRPr sz="3600" u="sng"/>
          </a:p>
        </p:txBody>
      </p:sp>
      <p:sp>
        <p:nvSpPr>
          <p:cNvPr id="130" name="Google Shape;130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ristýna\Documents\ZŠ CHODOV\Stáž - Malaga 6. 6. - 9. 6. 2022\COLEGIO DE EDUCACIÓN PRIMARIA SAN JOSÉ DE CALASANZ (úterý)\fotografie školy\IMG-20220610-WA0008.jpg" id="135" name="Google Shape;135;p9"/>
          <p:cNvPicPr preferRelativeResize="0"/>
          <p:nvPr/>
        </p:nvPicPr>
        <p:blipFill rotWithShape="1">
          <a:blip r:embed="rId4">
            <a:alphaModFix/>
          </a:blip>
          <a:srcRect b="0" l="10790" r="5822" t="0"/>
          <a:stretch/>
        </p:blipFill>
        <p:spPr>
          <a:xfrm>
            <a:off x="5857884" y="142852"/>
            <a:ext cx="3071802" cy="6500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DE EDUCACIÓN PRIMARIA SAN JOSÉ DE CALASANZ (úterý)\fotografie školy\IMG-20220610-WA0006.jpg" id="136" name="Google Shape;13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282" y="214290"/>
            <a:ext cx="5429288" cy="30486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ristýna\Documents\ZŠ CHODOV\Stáž - Malaga 6. 6. - 9. 6. 2022\COLEGIO DE EDUCACIÓN PRIMARIA SAN JOSÉ DE CALASANZ (úterý)\fotografie školy\IMG-20220610-WA0010.jpg" id="137" name="Google Shape;13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282" y="3500438"/>
            <a:ext cx="5429288" cy="3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2022-06-13T20:00:08Z</dcterms:created>
  <dc:creator>Kristýna</dc:creator>
</cp:coreProperties>
</file>