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3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0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18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80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3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80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55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6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4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13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56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E7E5-A7F3-4872-86ED-8E5C55EF642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7553-2354-4D84-B2E2-8A09FF16D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5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4648" y="2620236"/>
            <a:ext cx="9464842" cy="3496263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OP PPR, ZŠ a MŠ Chodov – pražské šablony III</a:t>
            </a:r>
          </a:p>
          <a:p>
            <a:endParaRPr lang="cs-CZ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Stáž Portugalsko – Faro,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Olhão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15. 11. – 18. 11. 2022</a:t>
            </a:r>
          </a:p>
          <a:p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Mgr. Petra Bočková, Mgr. Eva </a:t>
            </a:r>
            <a:r>
              <a:rPr lang="cs-CZ" sz="2000" dirty="0" err="1" smtClean="0">
                <a:solidFill>
                  <a:schemeClr val="accent1">
                    <a:lumMod val="50000"/>
                  </a:schemeClr>
                </a:solidFill>
              </a:rPr>
              <a:t>Čamková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, Mgr. Jana Veselá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48" y="449081"/>
            <a:ext cx="954354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328" y="245076"/>
            <a:ext cx="7877127" cy="646331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Základní informace o portugalském školství</a:t>
            </a: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7328" y="1348531"/>
            <a:ext cx="11702167" cy="5731537"/>
          </a:xfrm>
        </p:spPr>
        <p:txBody>
          <a:bodyPr>
            <a:noAutofit/>
          </a:bodyPr>
          <a:lstStyle/>
          <a:p>
            <a:r>
              <a:rPr lang="cs-CZ" sz="2600" dirty="0" smtClean="0"/>
              <a:t>12 let povinné školní docházky</a:t>
            </a:r>
          </a:p>
          <a:p>
            <a:r>
              <a:rPr lang="cs-CZ" sz="2600" dirty="0" smtClean="0"/>
              <a:t>dělení: 1. – 4. třída I. stupeň, 5. – 6. II. stupeň, </a:t>
            </a:r>
            <a:br>
              <a:rPr lang="cs-CZ" sz="2600" dirty="0" smtClean="0"/>
            </a:br>
            <a:r>
              <a:rPr lang="cs-CZ" sz="2600" dirty="0" smtClean="0"/>
              <a:t>             7. – 9. III. stupeň, 3 roky </a:t>
            </a:r>
            <a:r>
              <a:rPr lang="cs-CZ" sz="2600" dirty="0" smtClean="0"/>
              <a:t>střední </a:t>
            </a:r>
            <a:r>
              <a:rPr lang="cs-CZ" sz="2600" dirty="0" smtClean="0"/>
              <a:t>školy</a:t>
            </a:r>
            <a:endParaRPr lang="cs-CZ" sz="2600" dirty="0"/>
          </a:p>
          <a:p>
            <a:r>
              <a:rPr lang="cs-CZ" sz="2600" dirty="0"/>
              <a:t>z</a:t>
            </a:r>
            <a:r>
              <a:rPr lang="cs-CZ" sz="2600" dirty="0" smtClean="0"/>
              <a:t>ákladní vzdělávání má tři podoby: státní, polostátní a soukromé</a:t>
            </a:r>
          </a:p>
          <a:p>
            <a:r>
              <a:rPr lang="cs-CZ" sz="2600" dirty="0" smtClean="0"/>
              <a:t>školství je ucelené pro děti od 6 měsíců až po středoškoláky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zhledem ke krátké mateřské dovolené (max. 6 měsíců) jsou děti zařazeny </a:t>
            </a:r>
            <a:br>
              <a:rPr lang="cs-CZ" sz="2600" dirty="0" smtClean="0"/>
            </a:br>
            <a:r>
              <a:rPr lang="cs-CZ" sz="2600" dirty="0" smtClean="0"/>
              <a:t>do školního systému co nejdříve, nejpozději ve 3 letech, pak je velký problém </a:t>
            </a:r>
            <a:br>
              <a:rPr lang="cs-CZ" sz="2600" dirty="0" smtClean="0"/>
            </a:br>
            <a:r>
              <a:rPr lang="cs-CZ" sz="2600" dirty="0" smtClean="0"/>
              <a:t>s umístěním dítěte (většina škol má ucelenou koncepci vzdělávání již od 3 let)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zdělávání probíhá podle kurikula – obdoba našeho RVP, kterým se řídí všechny typy škol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ýuka </a:t>
            </a:r>
            <a:r>
              <a:rPr lang="cs-CZ" sz="2600" dirty="0"/>
              <a:t>probíhá od 9 hod. min. do 16 hod. dle typu </a:t>
            </a:r>
            <a:r>
              <a:rPr lang="cs-CZ" sz="2600" dirty="0" smtClean="0"/>
              <a:t>školy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 každé třídě je asistent pedagoga</a:t>
            </a:r>
          </a:p>
          <a:p>
            <a:pPr marL="0" indent="0">
              <a:buNone/>
            </a:pPr>
            <a:endParaRPr lang="cs-CZ" sz="2600" dirty="0"/>
          </a:p>
          <a:p>
            <a:endParaRPr lang="cs-CZ" sz="26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91" y="341760"/>
            <a:ext cx="3001268" cy="20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5340" y="196334"/>
            <a:ext cx="7951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Základní informace o portugalském školství</a:t>
            </a:r>
            <a:endParaRPr lang="cs-CZ" sz="3600" b="1" dirty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5340" y="1288869"/>
            <a:ext cx="11846660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d</a:t>
            </a:r>
            <a:r>
              <a:rPr lang="cs-CZ" sz="2600" dirty="0" smtClean="0"/>
              <a:t>ůraz se klade na spolupráci s externisty na odborné úrovni (výuka tělesné, hudební výchovy, anglického jazyka)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 smtClean="0"/>
              <a:t>hodnocení: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600" dirty="0" smtClean="0"/>
              <a:t>		=&gt; 1. st. – 4 známky v číselné hodnotě (vzestupně)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600" dirty="0"/>
              <a:t> </a:t>
            </a:r>
            <a:r>
              <a:rPr lang="cs-CZ" sz="2600" dirty="0" smtClean="0"/>
              <a:t>                       =&gt; 2. – 3. st. – 5 známek v číselné v hodnotě (sestupně)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600" dirty="0"/>
              <a:t> </a:t>
            </a:r>
            <a:r>
              <a:rPr lang="cs-CZ" sz="2600" dirty="0" smtClean="0"/>
              <a:t>                       = &gt; SŠ a VŠ – 20 bodů (sestupně, 20 – 10 – „splněno“, 10 – 0 „neuspěl“)</a:t>
            </a:r>
          </a:p>
          <a:p>
            <a:pPr marL="4320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k</a:t>
            </a:r>
            <a:r>
              <a:rPr lang="cs-CZ" sz="2600" dirty="0" smtClean="0"/>
              <a:t> přijetí na VŠ je potřeba co nejlepší průměr výsledků celého studia na SŠ</a:t>
            </a:r>
          </a:p>
          <a:p>
            <a:pPr marL="4320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 smtClean="0"/>
              <a:t>podpora značné </a:t>
            </a:r>
            <a:r>
              <a:rPr lang="cs-CZ" sz="2600" dirty="0"/>
              <a:t>samostatnosti a zodpovědnosti u žáků</a:t>
            </a:r>
          </a:p>
          <a:p>
            <a:pPr marL="4320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d</a:t>
            </a:r>
            <a:r>
              <a:rPr lang="cs-CZ" sz="2600" dirty="0" smtClean="0"/>
              <a:t>ěti nemají žádné kroužky</a:t>
            </a:r>
          </a:p>
          <a:p>
            <a:pPr marL="4320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s</a:t>
            </a:r>
            <a:r>
              <a:rPr lang="cs-CZ" sz="2600" dirty="0" smtClean="0"/>
              <a:t>oučástí výuky není plavání ani lyžařský výcvik</a:t>
            </a:r>
            <a:endParaRPr lang="cs-CZ" sz="2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04" y="4623754"/>
            <a:ext cx="2128058" cy="13300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80" y="5280559"/>
            <a:ext cx="2195946" cy="134646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163464" y="6148288"/>
            <a:ext cx="202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ěsto Faro a </a:t>
            </a:r>
            <a:r>
              <a:rPr lang="cs-CZ" dirty="0" err="1" smtClean="0"/>
              <a:t>Olhão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8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769" y="188661"/>
            <a:ext cx="8771021" cy="83803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Vzdělávání žáků s odlišným mateřským jazykem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69" y="1026694"/>
            <a:ext cx="11690225" cy="5831537"/>
          </a:xfrm>
        </p:spPr>
        <p:txBody>
          <a:bodyPr>
            <a:noAutofit/>
          </a:bodyPr>
          <a:lstStyle/>
          <a:p>
            <a:r>
              <a:rPr lang="cs-CZ" sz="2600" dirty="0" smtClean="0"/>
              <a:t>žáci s OMJ jsou řazeny do běžných kolektivů, dále je jiný přístup dle typu školy (státní, polosoukromá/soukromá)</a:t>
            </a:r>
          </a:p>
          <a:p>
            <a:r>
              <a:rPr lang="cs-CZ" sz="2600" dirty="0"/>
              <a:t>ž</a:t>
            </a:r>
            <a:r>
              <a:rPr lang="cs-CZ" sz="2600" dirty="0" smtClean="0"/>
              <a:t>áci s OMJ pochází ze zemí Japonsko, Čína, Francie, Německo, Rusko, Ukrajina, USA, Česko, Bulharsko, Belgie, Brazílie, Španělsko, Angola, Venezuela atd.</a:t>
            </a:r>
          </a:p>
          <a:p>
            <a:r>
              <a:rPr lang="cs-CZ" sz="2600" dirty="0"/>
              <a:t>p</a:t>
            </a:r>
            <a:r>
              <a:rPr lang="cs-CZ" sz="2600" dirty="0" smtClean="0"/>
              <a:t>ři nástupu do školy jsou děti testovány a podle úrovně je zajištěna jejich další péče </a:t>
            </a:r>
          </a:p>
          <a:p>
            <a:r>
              <a:rPr lang="cs-CZ" sz="2600" dirty="0" smtClean="0"/>
              <a:t>3x ročně jsou přezkušovány a je třeba, aby dosáhly v portugalském jazyce úrovně B2</a:t>
            </a:r>
          </a:p>
          <a:p>
            <a:r>
              <a:rPr lang="cs-CZ" sz="2600" dirty="0"/>
              <a:t>p</a:t>
            </a:r>
            <a:r>
              <a:rPr lang="cs-CZ" sz="2600" dirty="0" smtClean="0"/>
              <a:t>okud nedosáhnou úrovně B2 je zahájena další péče podle typu školy:</a:t>
            </a:r>
          </a:p>
          <a:p>
            <a:pPr marL="0" indent="0">
              <a:buNone/>
            </a:pPr>
            <a:r>
              <a:rPr lang="cs-CZ" sz="2600" dirty="0" smtClean="0"/>
              <a:t>              =&gt; státní škola: stát poskytuje osobu pro cizince online </a:t>
            </a:r>
            <a:br>
              <a:rPr lang="cs-CZ" sz="2600" dirty="0" smtClean="0"/>
            </a:br>
            <a:r>
              <a:rPr lang="cs-CZ" sz="2600" dirty="0" smtClean="0"/>
              <a:t>                   v běžných hodinách portugalštiny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      =&gt; polosoukromá/soukromá: škola poskytuje speciálního pedagoga prezenčně</a:t>
            </a:r>
            <a:br>
              <a:rPr lang="cs-CZ" sz="2600" dirty="0" smtClean="0"/>
            </a:br>
            <a:r>
              <a:rPr lang="cs-CZ" sz="2600" dirty="0" smtClean="0"/>
              <a:t>                   v běžných hodinách portugalštiny</a:t>
            </a:r>
          </a:p>
          <a:p>
            <a:r>
              <a:rPr lang="cs-CZ" sz="2600" dirty="0" smtClean="0"/>
              <a:t>další péče se odvíjí podle možností a filozofie školy</a:t>
            </a:r>
          </a:p>
          <a:p>
            <a:r>
              <a:rPr lang="cs-CZ" sz="2600" dirty="0" smtClean="0"/>
              <a:t>individuální přístup k dětem s OMJ je samozřejmostí</a:t>
            </a:r>
          </a:p>
        </p:txBody>
      </p:sp>
    </p:spTree>
    <p:extLst>
      <p:ext uri="{BB962C8B-B14F-4D97-AF65-F5344CB8AC3E}">
        <p14:creationId xmlns:p14="http://schemas.microsoft.com/office/powerpoint/2010/main" val="245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83" y="271625"/>
            <a:ext cx="8659071" cy="1271168"/>
          </a:xfrm>
        </p:spPr>
        <p:txBody>
          <a:bodyPr>
            <a:normAutofit/>
          </a:bodyPr>
          <a:lstStyle/>
          <a:p>
            <a:r>
              <a:rPr lang="cs-CZ" sz="3600" b="1" i="1" dirty="0" err="1">
                <a:solidFill>
                  <a:schemeClr val="accent1">
                    <a:lumMod val="50000"/>
                  </a:schemeClr>
                </a:solidFill>
              </a:rPr>
              <a:t>Jardim-Escola</a:t>
            </a:r>
            <a:r>
              <a:rPr lang="cs-CZ" sz="3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i="1" dirty="0" err="1">
                <a:solidFill>
                  <a:schemeClr val="accent1">
                    <a:lumMod val="50000"/>
                  </a:schemeClr>
                </a:solidFill>
              </a:rPr>
              <a:t>Joao</a:t>
            </a:r>
            <a:r>
              <a:rPr lang="cs-CZ" sz="3600" b="1" i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cs-CZ" sz="3600" b="1" i="1" dirty="0" smtClean="0">
                <a:solidFill>
                  <a:schemeClr val="accent1">
                    <a:lumMod val="50000"/>
                  </a:schemeClr>
                </a:solidFill>
              </a:rPr>
              <a:t>Deus    </a:t>
            </a:r>
            <a:r>
              <a:rPr lang="cs-CZ" sz="2000" b="1" dirty="0" smtClean="0"/>
              <a:t>Mgr. Petra Bočková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6883" y="1173909"/>
            <a:ext cx="11651917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 smtClean="0"/>
              <a:t>nachází se ve městě Faro, má velmi bohatou historii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j</a:t>
            </a:r>
            <a:r>
              <a:rPr lang="cs-CZ" sz="2600" dirty="0" smtClean="0"/>
              <a:t>edná se o typ polosoukromé školy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j</a:t>
            </a:r>
            <a:r>
              <a:rPr lang="cs-CZ" sz="2600" dirty="0" smtClean="0"/>
              <a:t>e součástí systému škol </a:t>
            </a:r>
            <a:r>
              <a:rPr lang="cs-CZ" sz="2600" dirty="0" err="1" smtClean="0"/>
              <a:t>Jardim-Escola</a:t>
            </a:r>
            <a:r>
              <a:rPr lang="cs-CZ" sz="2600" dirty="0" smtClean="0"/>
              <a:t>, které jsou rozšířeny po celé zemi, založeny v 19. století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š</a:t>
            </a:r>
            <a:r>
              <a:rPr lang="cs-CZ" sz="2600" dirty="0" smtClean="0"/>
              <a:t>kola je určena pro děti od 3 do 10 let; navštěvuje ji 163 žáků, </a:t>
            </a:r>
            <a:r>
              <a:rPr lang="cs-CZ" sz="2600" dirty="0"/>
              <a:t>v</a:t>
            </a:r>
            <a:r>
              <a:rPr lang="cs-CZ" sz="2600" dirty="0" smtClean="0"/>
              <a:t>četně dětí s OMJ (přibližně 20 % dětí v každé třídě)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š</a:t>
            </a:r>
            <a:r>
              <a:rPr lang="cs-CZ" sz="2600" dirty="0" smtClean="0"/>
              <a:t>kola rozvíjí u žáků hodnoty jako je solidarita, tolerance, uplatňování občanství,  respektu k druhým, dialog, otevřenost a transparentnost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/>
              <a:t>m</a:t>
            </a:r>
            <a:r>
              <a:rPr lang="cs-CZ" sz="2600" dirty="0" smtClean="0"/>
              <a:t>á vlastní výukovou metodu portugalštiny </a:t>
            </a:r>
            <a:r>
              <a:rPr lang="cs-CZ" sz="2600" dirty="0" err="1" smtClean="0"/>
              <a:t>Joao</a:t>
            </a:r>
            <a:r>
              <a:rPr lang="cs-CZ" sz="2600" dirty="0" smtClean="0"/>
              <a:t> de Deus která vychází </a:t>
            </a:r>
            <a:br>
              <a:rPr lang="cs-CZ" sz="2600" dirty="0" smtClean="0"/>
            </a:br>
            <a:r>
              <a:rPr lang="cs-CZ" sz="2600" dirty="0" smtClean="0"/>
              <a:t>z logopedických zkušeností; děti se učí číst a psát již od 5 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91" y="271625"/>
            <a:ext cx="3999109" cy="16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i="1" dirty="0" err="1">
                <a:solidFill>
                  <a:schemeClr val="accent1">
                    <a:lumMod val="50000"/>
                  </a:schemeClr>
                </a:solidFill>
              </a:rPr>
              <a:t>Jardim-Escola</a:t>
            </a:r>
            <a:r>
              <a:rPr lang="cs-CZ" sz="3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i="1" dirty="0" err="1">
                <a:solidFill>
                  <a:schemeClr val="accent1">
                    <a:lumMod val="50000"/>
                  </a:schemeClr>
                </a:solidFill>
              </a:rPr>
              <a:t>Joao</a:t>
            </a:r>
            <a:r>
              <a:rPr lang="cs-CZ" sz="3600" b="1" i="1" dirty="0">
                <a:solidFill>
                  <a:schemeClr val="accent1">
                    <a:lumMod val="50000"/>
                  </a:schemeClr>
                </a:solidFill>
              </a:rPr>
              <a:t> de Deus  </a:t>
            </a:r>
            <a:r>
              <a:rPr lang="cs-CZ" sz="3600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cs-CZ" sz="2000" b="1" dirty="0" smtClean="0"/>
              <a:t>Mgr</a:t>
            </a:r>
            <a:r>
              <a:rPr lang="cs-CZ" sz="2000" b="1" dirty="0"/>
              <a:t>. Petra Bočková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7500" y="1337168"/>
            <a:ext cx="11544300" cy="4351338"/>
          </a:xfrm>
        </p:spPr>
        <p:txBody>
          <a:bodyPr/>
          <a:lstStyle/>
          <a:p>
            <a:r>
              <a:rPr lang="cs-CZ" sz="2600" dirty="0"/>
              <a:t>žáci s OMJ jsou vzdělávány podle metody </a:t>
            </a:r>
            <a:r>
              <a:rPr lang="cs-CZ" sz="2600" dirty="0" err="1"/>
              <a:t>Joao</a:t>
            </a:r>
            <a:r>
              <a:rPr lang="cs-CZ" sz="2600" dirty="0"/>
              <a:t> de Deus a v souladu s celostátní vizí; důraz je kladen také na spolupráci s rodiči a společně trávený čas s celou </a:t>
            </a:r>
            <a:r>
              <a:rPr lang="cs-CZ" sz="2600" dirty="0" smtClean="0"/>
              <a:t>rodinou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yužití pomůcek jako je obrázkový slovníkový systém, plakáty, dekorace, pomůcky denní potřeby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 každé třídě je učitel i asistent</a:t>
            </a:r>
          </a:p>
          <a:p>
            <a:r>
              <a:rPr lang="cs-CZ" sz="2600" dirty="0"/>
              <a:t>a</a:t>
            </a:r>
            <a:r>
              <a:rPr lang="cs-CZ" sz="2600" dirty="0" smtClean="0"/>
              <a:t>sistenti jsou proškoleni v poskytování podpory dětí s OMJ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949700"/>
            <a:ext cx="2939852" cy="22062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41" y="4380720"/>
            <a:ext cx="1735159" cy="23120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3949700"/>
            <a:ext cx="2316767" cy="17375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27" y="2663444"/>
            <a:ext cx="2966888" cy="29888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18474" r="2611" b="41967"/>
          <a:stretch/>
        </p:blipFill>
        <p:spPr>
          <a:xfrm>
            <a:off x="8666160" y="98548"/>
            <a:ext cx="2735188" cy="12678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59" y="4380720"/>
            <a:ext cx="1761101" cy="23466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0"/>
          <a:stretch/>
        </p:blipFill>
        <p:spPr>
          <a:xfrm>
            <a:off x="10125121" y="4253443"/>
            <a:ext cx="1736679" cy="24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894" y="0"/>
            <a:ext cx="10403306" cy="1187116"/>
          </a:xfrm>
        </p:spPr>
        <p:txBody>
          <a:bodyPr/>
          <a:lstStyle/>
          <a:p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Colégio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Bernardette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50000"/>
                  </a:schemeClr>
                </a:solidFill>
              </a:rPr>
              <a:t>Romeira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cs-CZ" sz="2000" b="1" dirty="0" smtClean="0"/>
              <a:t>Mgr. Eva </a:t>
            </a:r>
            <a:r>
              <a:rPr lang="cs-CZ" sz="2000" b="1" dirty="0" err="1" smtClean="0"/>
              <a:t>Čamková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                                                                                                       Mgr. Jana Veselá</a:t>
            </a:r>
            <a:endParaRPr lang="cs-CZ" sz="2000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340894" y="1034717"/>
            <a:ext cx="11546306" cy="567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nachází se ve městě </a:t>
            </a:r>
            <a:r>
              <a:rPr lang="cs-CZ" sz="2600" dirty="0" err="1" smtClean="0"/>
              <a:t>Olhão</a:t>
            </a:r>
            <a:r>
              <a:rPr lang="cs-CZ" sz="2600" dirty="0" smtClean="0"/>
              <a:t> nedaleko města Faro</a:t>
            </a:r>
          </a:p>
          <a:p>
            <a:r>
              <a:rPr lang="cs-CZ" sz="2600" dirty="0"/>
              <a:t>jedná se o typ </a:t>
            </a:r>
            <a:r>
              <a:rPr lang="cs-CZ" sz="2600" dirty="0" smtClean="0"/>
              <a:t>soukromé školy</a:t>
            </a:r>
          </a:p>
          <a:p>
            <a:r>
              <a:rPr lang="cs-CZ" sz="2600" dirty="0"/>
              <a:t>je součástí </a:t>
            </a:r>
            <a:r>
              <a:rPr lang="cs-CZ" sz="2600" dirty="0" smtClean="0"/>
              <a:t>mezinárodních škol </a:t>
            </a:r>
            <a:r>
              <a:rPr lang="cs-CZ" sz="2600" dirty="0" err="1" smtClean="0"/>
              <a:t>Romeira</a:t>
            </a:r>
            <a:endParaRPr lang="cs-CZ" sz="2600" dirty="0" smtClean="0"/>
          </a:p>
          <a:p>
            <a:r>
              <a:rPr lang="cs-CZ" sz="2600" dirty="0"/>
              <a:t>škola je určena pro děti od </a:t>
            </a:r>
            <a:r>
              <a:rPr lang="cs-CZ" sz="2600" dirty="0" smtClean="0"/>
              <a:t>5 měsíců </a:t>
            </a:r>
            <a:r>
              <a:rPr lang="cs-CZ" sz="2600" dirty="0"/>
              <a:t>do </a:t>
            </a:r>
            <a:r>
              <a:rPr lang="cs-CZ" sz="2600" dirty="0" smtClean="0"/>
              <a:t>12 </a:t>
            </a:r>
            <a:r>
              <a:rPr lang="cs-CZ" sz="2600" dirty="0"/>
              <a:t>let; navštěvuje ji </a:t>
            </a:r>
            <a:r>
              <a:rPr lang="cs-CZ" sz="2600" dirty="0" smtClean="0"/>
              <a:t>300 žáků; více než 100  dětí s OMJ, tj. 33 %</a:t>
            </a:r>
          </a:p>
          <a:p>
            <a:r>
              <a:rPr lang="cs-CZ" sz="2600" dirty="0"/>
              <a:t>škola </a:t>
            </a:r>
            <a:r>
              <a:rPr lang="cs-CZ" sz="2600" dirty="0" smtClean="0"/>
              <a:t>má ve své vizi mezinárodní spolupráci a poskytování nejvyšší kvality, </a:t>
            </a:r>
            <a:br>
              <a:rPr lang="cs-CZ" sz="2600" dirty="0" smtClean="0"/>
            </a:br>
            <a:r>
              <a:rPr lang="cs-CZ" sz="2600" dirty="0" smtClean="0"/>
              <a:t>která bude uznávaná na mezinárodní úrovní</a:t>
            </a:r>
          </a:p>
          <a:p>
            <a:r>
              <a:rPr lang="cs-CZ" sz="2600" dirty="0"/>
              <a:t>u</a:t>
            </a:r>
            <a:r>
              <a:rPr lang="cs-CZ" sz="2600" dirty="0" smtClean="0"/>
              <a:t> dětí s OMJ je kladen důraz na spolupráci s rodiči, osvojování jazyka, procvičování komunikačních dovedností a navazování vztahů</a:t>
            </a:r>
          </a:p>
          <a:p>
            <a:r>
              <a:rPr lang="cs-CZ" sz="2600" dirty="0" smtClean="0"/>
              <a:t>pomůcky: obrázky denní potřeby, </a:t>
            </a:r>
            <a:br>
              <a:rPr lang="cs-CZ" sz="2600" dirty="0" smtClean="0"/>
            </a:br>
            <a:r>
              <a:rPr lang="cs-CZ" sz="2600" dirty="0" smtClean="0"/>
              <a:t>obrázky s piktogramy, herní prvky</a:t>
            </a:r>
            <a:br>
              <a:rPr lang="cs-CZ" sz="2600" dirty="0" smtClean="0"/>
            </a:br>
            <a:r>
              <a:rPr lang="cs-CZ" sz="2600" dirty="0" smtClean="0"/>
              <a:t>na chodbách, rozsáhlá knihovna 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 každé třídě je učitel i asistent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3" y="4995392"/>
            <a:ext cx="2370667" cy="177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43" y="4642642"/>
            <a:ext cx="2229360" cy="17369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82" y="4823968"/>
            <a:ext cx="1462068" cy="19494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43" y="245341"/>
            <a:ext cx="3619657" cy="19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979" y="140536"/>
            <a:ext cx="3749842" cy="96637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Inspirace</a:t>
            </a: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979" y="1106906"/>
            <a:ext cx="11662267" cy="59174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podpora hodnot </a:t>
            </a:r>
            <a:r>
              <a:rPr lang="cs-CZ" dirty="0"/>
              <a:t>jako je solidarita, tolerance, uplatňování občanství,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respektu </a:t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druhým, </a:t>
            </a:r>
            <a:r>
              <a:rPr lang="cs-CZ" dirty="0" smtClean="0"/>
              <a:t>dialog nejen s rodiči, ale i se samotnými dětmi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spolupráce s asistenty ve třídách v průběhu celého dne</a:t>
            </a:r>
          </a:p>
          <a:p>
            <a:pPr>
              <a:lnSpc>
                <a:spcPct val="120000"/>
              </a:lnSpc>
            </a:pPr>
            <a:r>
              <a:rPr lang="cs-CZ" dirty="0"/>
              <a:t>s</a:t>
            </a:r>
            <a:r>
              <a:rPr lang="cs-CZ" dirty="0" smtClean="0"/>
              <a:t>polupráce s externisty – odborníky na výchovy a jazyky</a:t>
            </a:r>
          </a:p>
          <a:p>
            <a:pPr>
              <a:lnSpc>
                <a:spcPct val="120000"/>
              </a:lnSpc>
            </a:pPr>
            <a:r>
              <a:rPr lang="cs-CZ" dirty="0"/>
              <a:t>v</a:t>
            </a:r>
            <a:r>
              <a:rPr lang="cs-CZ" dirty="0" smtClean="0"/>
              <a:t>yužití prostor školy a venkovních prvků pro názornou výuku</a:t>
            </a:r>
          </a:p>
          <a:p>
            <a:pPr>
              <a:lnSpc>
                <a:spcPct val="120000"/>
              </a:lnSpc>
            </a:pPr>
            <a:r>
              <a:rPr lang="cs-CZ" dirty="0"/>
              <a:t>o</a:t>
            </a:r>
            <a:r>
              <a:rPr lang="cs-CZ" dirty="0" smtClean="0"/>
              <a:t>dpočinkové prostory pro děti i dospělé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podpora, rozvoj a respektování rodného jazyka žáků s OMJ</a:t>
            </a:r>
          </a:p>
          <a:p>
            <a:pPr>
              <a:lnSpc>
                <a:spcPct val="120000"/>
              </a:lnSpc>
            </a:pPr>
            <a:r>
              <a:rPr lang="cs-CZ" dirty="0"/>
              <a:t>r</a:t>
            </a:r>
            <a:r>
              <a:rPr lang="cs-CZ" dirty="0" smtClean="0"/>
              <a:t>espektování zkušeností a znalostí pedagogů pro určení délky </a:t>
            </a:r>
            <a:br>
              <a:rPr lang="cs-CZ" dirty="0" smtClean="0"/>
            </a:br>
            <a:r>
              <a:rPr lang="cs-CZ" dirty="0" smtClean="0"/>
              <a:t>bloků výuky a odpočinku </a:t>
            </a:r>
          </a:p>
          <a:p>
            <a:pPr>
              <a:lnSpc>
                <a:spcPct val="120000"/>
              </a:lnSpc>
            </a:pPr>
            <a:r>
              <a:rPr lang="cs-CZ" dirty="0"/>
              <a:t>r</a:t>
            </a:r>
            <a:r>
              <a:rPr lang="cs-CZ" dirty="0" smtClean="0"/>
              <a:t>espekt k pozici učitele, asistenta a jiných pedagogických </a:t>
            </a:r>
            <a:br>
              <a:rPr lang="cs-CZ" dirty="0" smtClean="0"/>
            </a:br>
            <a:r>
              <a:rPr lang="cs-CZ" dirty="0" smtClean="0"/>
              <a:t>pracovníků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66" y="3055297"/>
            <a:ext cx="1898451" cy="22099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39" y="1633636"/>
            <a:ext cx="3190568" cy="159528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69" y="144243"/>
            <a:ext cx="1514448" cy="21220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10" y="4863252"/>
            <a:ext cx="2750877" cy="17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Děkujeme za pozornost!</a:t>
            </a:r>
            <a:b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053" y="1395663"/>
            <a:ext cx="11405936" cy="28715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Základní škola a mateřská škola Chodov, Praha 4, Květnového vítězství 57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Adresa</a:t>
            </a:r>
            <a:r>
              <a:rPr lang="cs-CZ" dirty="0"/>
              <a:t>: </a:t>
            </a:r>
            <a:r>
              <a:rPr lang="cs-CZ" dirty="0" smtClean="0"/>
              <a:t>  Základní </a:t>
            </a:r>
            <a:r>
              <a:rPr lang="cs-CZ" dirty="0"/>
              <a:t>škola a mateřská škola Chodov, Květnového vítězství </a:t>
            </a:r>
            <a:r>
              <a:rPr lang="cs-CZ" dirty="0" smtClean="0"/>
              <a:t>57/17,</a:t>
            </a:r>
            <a:br>
              <a:rPr lang="cs-CZ" dirty="0" smtClean="0"/>
            </a:br>
            <a:r>
              <a:rPr lang="cs-CZ" dirty="0" smtClean="0"/>
              <a:t>                149 </a:t>
            </a:r>
            <a:r>
              <a:rPr lang="cs-CZ" dirty="0"/>
              <a:t>00 Praha 4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E-mail: </a:t>
            </a:r>
            <a:r>
              <a:rPr lang="cs-CZ" dirty="0" smtClean="0"/>
              <a:t>   chodov@zskv.cz 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/>
              <a:t>Tel.: </a:t>
            </a:r>
            <a:r>
              <a:rPr lang="cs-CZ" dirty="0" smtClean="0"/>
              <a:t>        </a:t>
            </a:r>
            <a:r>
              <a:rPr lang="de-DE" dirty="0" smtClean="0"/>
              <a:t>222 </a:t>
            </a:r>
            <a:r>
              <a:rPr lang="de-DE" dirty="0"/>
              <a:t>365 075, 774 044 </a:t>
            </a:r>
            <a:r>
              <a:rPr lang="de-DE" dirty="0" smtClean="0"/>
              <a:t>969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6" y="4345578"/>
            <a:ext cx="9396407" cy="24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930</Words>
  <Application>Microsoft Office PowerPoint</Application>
  <PresentationFormat>Širokoúhlá obrazovka</PresentationFormat>
  <Paragraphs>73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Základní informace o portugalském školství</vt:lpstr>
      <vt:lpstr>Prezentace aplikace PowerPoint</vt:lpstr>
      <vt:lpstr>Vzdělávání žáků s odlišným mateřským jazykem</vt:lpstr>
      <vt:lpstr>Jardim-Escola Joao de Deus    Mgr. Petra Bočková </vt:lpstr>
      <vt:lpstr>Jardim-Escola Joao de Deus   Mgr. Petra Bočková</vt:lpstr>
      <vt:lpstr>Colégio Bernardette Romeira       Mgr. Eva Čamková                                                                                                        Mgr. Jana Veselá</vt:lpstr>
      <vt:lpstr>Inspirace</vt:lpstr>
      <vt:lpstr>Děkujeme za pozornost!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zskv</dc:creator>
  <cp:lastModifiedBy>petra.bockova</cp:lastModifiedBy>
  <cp:revision>51</cp:revision>
  <dcterms:created xsi:type="dcterms:W3CDTF">2022-09-11T08:35:36Z</dcterms:created>
  <dcterms:modified xsi:type="dcterms:W3CDTF">2023-02-23T13:53:49Z</dcterms:modified>
</cp:coreProperties>
</file>